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0"/>
  </p:sldMasterIdLst>
  <p:notesMasterIdLst>
    <p:notesMasterId r:id="rId28"/>
  </p:notesMasterIdLst>
  <p:handoutMasterIdLst>
    <p:handoutMasterId r:id="rId29"/>
  </p:handoutMasterIdLst>
  <p:sldIdLst>
    <p:sldId id="259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88" r:id="rId22"/>
    <p:sldId id="287" r:id="rId23"/>
    <p:sldId id="291" r:id="rId24"/>
    <p:sldId id="290" r:id="rId25"/>
    <p:sldId id="293" r:id="rId26"/>
    <p:sldId id="292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8" cy="49743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0"/>
            <a:ext cx="2944869" cy="49743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0C0F38DA-DC4B-4789-9FCD-62402D6C77C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1"/>
            <a:ext cx="2946448" cy="497437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1"/>
            <a:ext cx="2944869" cy="497437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49C01C25-57C5-4E6D-AA20-4A7647B60AEA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06148B6-0C23-4F2C-B37D-0ADD65CC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148B6-0C23-4F2C-B37D-0ADD65CC4B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148B6-0C23-4F2C-B37D-0ADD65CC4B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6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358151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0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7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2348880"/>
            <a:ext cx="6384032" cy="1800200"/>
          </a:xfrm>
          <a:custGeom>
            <a:avLst/>
            <a:gdLst>
              <a:gd name="connsiteX0" fmla="*/ 0 w 5375920"/>
              <a:gd name="connsiteY0" fmla="*/ 0 h 1800200"/>
              <a:gd name="connsiteX1" fmla="*/ 5375920 w 5375920"/>
              <a:gd name="connsiteY1" fmla="*/ 0 h 1800200"/>
              <a:gd name="connsiteX2" fmla="*/ 5375920 w 5375920"/>
              <a:gd name="connsiteY2" fmla="*/ 1800200 h 1800200"/>
              <a:gd name="connsiteX3" fmla="*/ 0 w 5375920"/>
              <a:gd name="connsiteY3" fmla="*/ 1800200 h 1800200"/>
              <a:gd name="connsiteX4" fmla="*/ 0 w 5375920"/>
              <a:gd name="connsiteY4" fmla="*/ 0 h 1800200"/>
              <a:gd name="connsiteX0" fmla="*/ 0 w 5375920"/>
              <a:gd name="connsiteY0" fmla="*/ 0 h 1800200"/>
              <a:gd name="connsiteX1" fmla="*/ 5375920 w 5375920"/>
              <a:gd name="connsiteY1" fmla="*/ 0 h 1800200"/>
              <a:gd name="connsiteX2" fmla="*/ 4502617 w 5375920"/>
              <a:gd name="connsiteY2" fmla="*/ 1800200 h 1800200"/>
              <a:gd name="connsiteX3" fmla="*/ 0 w 5375920"/>
              <a:gd name="connsiteY3" fmla="*/ 1800200 h 1800200"/>
              <a:gd name="connsiteX4" fmla="*/ 0 w 5375920"/>
              <a:gd name="connsiteY4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920" h="1800200">
                <a:moveTo>
                  <a:pt x="0" y="0"/>
                </a:moveTo>
                <a:lnTo>
                  <a:pt x="5375920" y="0"/>
                </a:lnTo>
                <a:lnTo>
                  <a:pt x="4502617" y="1800200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2492375"/>
            <a:ext cx="5256536" cy="720601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3284463"/>
            <a:ext cx="4464448" cy="720601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Right Triangle 12"/>
          <p:cNvSpPr/>
          <p:nvPr/>
        </p:nvSpPr>
        <p:spPr bwMode="auto">
          <a:xfrm rot="10800000">
            <a:off x="6023992" y="0"/>
            <a:ext cx="6168008" cy="5445224"/>
          </a:xfrm>
          <a:prstGeom prst="rtTriangle">
            <a:avLst/>
          </a:prstGeom>
          <a:solidFill>
            <a:srgbClr val="B701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0800000">
            <a:off x="6023992" y="-1"/>
            <a:ext cx="6168008" cy="3501007"/>
          </a:xfrm>
          <a:prstGeom prst="rtTriangle">
            <a:avLst/>
          </a:prstGeom>
          <a:solidFill>
            <a:srgbClr val="EC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6456040" y="4797152"/>
            <a:ext cx="5746586" cy="2060848"/>
          </a:xfrm>
          <a:prstGeom prst="triangle">
            <a:avLst>
              <a:gd name="adj" fmla="val 31714"/>
            </a:avLst>
          </a:prstGeom>
          <a:solidFill>
            <a:srgbClr val="8501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16200000">
            <a:off x="8550937" y="3206311"/>
            <a:ext cx="3356992" cy="3946386"/>
          </a:xfrm>
          <a:prstGeom prst="triangle">
            <a:avLst>
              <a:gd name="adj" fmla="val 61021"/>
            </a:avLst>
          </a:prstGeom>
          <a:solidFill>
            <a:srgbClr val="C30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80931"/>
            <a:ext cx="2272542" cy="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1277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060848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41277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12" y="2052538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/>
          <p:cNvSpPr/>
          <p:nvPr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" name="Right Triangle 18"/>
          <p:cNvSpPr/>
          <p:nvPr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Triangle 12"/>
          <p:cNvSpPr/>
          <p:nvPr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71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38" y="308315"/>
            <a:ext cx="2272542" cy="861722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 bwMode="auto">
          <a:xfrm rot="10800000">
            <a:off x="6023992" y="1"/>
            <a:ext cx="6168008" cy="5445224"/>
          </a:xfrm>
          <a:prstGeom prst="rtTriangle">
            <a:avLst/>
          </a:prstGeom>
          <a:solidFill>
            <a:srgbClr val="B701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Right Triangle 10"/>
          <p:cNvSpPr/>
          <p:nvPr/>
        </p:nvSpPr>
        <p:spPr bwMode="auto">
          <a:xfrm rot="10800000">
            <a:off x="6023992" y="0"/>
            <a:ext cx="6168008" cy="3501007"/>
          </a:xfrm>
          <a:prstGeom prst="rtTriangle">
            <a:avLst/>
          </a:prstGeom>
          <a:solidFill>
            <a:srgbClr val="EC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6456040" y="4797153"/>
            <a:ext cx="5746586" cy="2060848"/>
          </a:xfrm>
          <a:prstGeom prst="triangle">
            <a:avLst>
              <a:gd name="adj" fmla="val 31714"/>
            </a:avLst>
          </a:prstGeom>
          <a:solidFill>
            <a:srgbClr val="8501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16200000">
            <a:off x="8550937" y="3206312"/>
            <a:ext cx="3356992" cy="3946386"/>
          </a:xfrm>
          <a:prstGeom prst="triangle">
            <a:avLst>
              <a:gd name="adj" fmla="val 61021"/>
            </a:avLst>
          </a:prstGeom>
          <a:solidFill>
            <a:srgbClr val="C30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80932"/>
            <a:ext cx="2272542" cy="861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38" y="308315"/>
            <a:ext cx="2272542" cy="861722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 bwMode="auto">
          <a:xfrm rot="10800000">
            <a:off x="6023992" y="1"/>
            <a:ext cx="6168008" cy="5445224"/>
          </a:xfrm>
          <a:prstGeom prst="rtTriangle">
            <a:avLst/>
          </a:prstGeom>
          <a:solidFill>
            <a:srgbClr val="B701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ight Triangle 11"/>
          <p:cNvSpPr/>
          <p:nvPr userDrawn="1"/>
        </p:nvSpPr>
        <p:spPr bwMode="auto">
          <a:xfrm rot="10800000">
            <a:off x="6023992" y="0"/>
            <a:ext cx="6168008" cy="3501007"/>
          </a:xfrm>
          <a:prstGeom prst="rtTriangle">
            <a:avLst/>
          </a:prstGeom>
          <a:solidFill>
            <a:srgbClr val="EC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Isosceles Triangle 12"/>
          <p:cNvSpPr/>
          <p:nvPr userDrawn="1"/>
        </p:nvSpPr>
        <p:spPr bwMode="auto">
          <a:xfrm>
            <a:off x="6456040" y="4797153"/>
            <a:ext cx="5746586" cy="2060848"/>
          </a:xfrm>
          <a:prstGeom prst="triangle">
            <a:avLst>
              <a:gd name="adj" fmla="val 31714"/>
            </a:avLst>
          </a:prstGeom>
          <a:solidFill>
            <a:srgbClr val="8501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Isosceles Triangle 14"/>
          <p:cNvSpPr/>
          <p:nvPr userDrawn="1"/>
        </p:nvSpPr>
        <p:spPr bwMode="auto">
          <a:xfrm rot="16200000">
            <a:off x="8550937" y="3206312"/>
            <a:ext cx="3356992" cy="3946386"/>
          </a:xfrm>
          <a:prstGeom prst="triangle">
            <a:avLst>
              <a:gd name="adj" fmla="val 61021"/>
            </a:avLst>
          </a:prstGeom>
          <a:solidFill>
            <a:srgbClr val="C30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80932"/>
            <a:ext cx="2272542" cy="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8151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9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Triangle 7"/>
          <p:cNvSpPr/>
          <p:nvPr userDrawn="1"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Right Triangle 13"/>
          <p:cNvSpPr/>
          <p:nvPr userDrawn="1"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Right Triangle 14"/>
          <p:cNvSpPr/>
          <p:nvPr userDrawn="1"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Right Triangle 9"/>
          <p:cNvSpPr/>
          <p:nvPr userDrawn="1"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98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348880"/>
            <a:ext cx="6384032" cy="1800200"/>
          </a:xfrm>
          <a:custGeom>
            <a:avLst/>
            <a:gdLst>
              <a:gd name="connsiteX0" fmla="*/ 0 w 5375920"/>
              <a:gd name="connsiteY0" fmla="*/ 0 h 1800200"/>
              <a:gd name="connsiteX1" fmla="*/ 5375920 w 5375920"/>
              <a:gd name="connsiteY1" fmla="*/ 0 h 1800200"/>
              <a:gd name="connsiteX2" fmla="*/ 5375920 w 5375920"/>
              <a:gd name="connsiteY2" fmla="*/ 1800200 h 1800200"/>
              <a:gd name="connsiteX3" fmla="*/ 0 w 5375920"/>
              <a:gd name="connsiteY3" fmla="*/ 1800200 h 1800200"/>
              <a:gd name="connsiteX4" fmla="*/ 0 w 5375920"/>
              <a:gd name="connsiteY4" fmla="*/ 0 h 1800200"/>
              <a:gd name="connsiteX0" fmla="*/ 0 w 5375920"/>
              <a:gd name="connsiteY0" fmla="*/ 0 h 1800200"/>
              <a:gd name="connsiteX1" fmla="*/ 5375920 w 5375920"/>
              <a:gd name="connsiteY1" fmla="*/ 0 h 1800200"/>
              <a:gd name="connsiteX2" fmla="*/ 4502617 w 5375920"/>
              <a:gd name="connsiteY2" fmla="*/ 1800200 h 1800200"/>
              <a:gd name="connsiteX3" fmla="*/ 0 w 5375920"/>
              <a:gd name="connsiteY3" fmla="*/ 1800200 h 1800200"/>
              <a:gd name="connsiteX4" fmla="*/ 0 w 5375920"/>
              <a:gd name="connsiteY4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920" h="1800200">
                <a:moveTo>
                  <a:pt x="0" y="0"/>
                </a:moveTo>
                <a:lnTo>
                  <a:pt x="5375920" y="0"/>
                </a:lnTo>
                <a:lnTo>
                  <a:pt x="4502617" y="1800200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2492375"/>
            <a:ext cx="5256536" cy="720601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3284463"/>
            <a:ext cx="4464448" cy="720601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Right Triangle 12"/>
          <p:cNvSpPr/>
          <p:nvPr userDrawn="1"/>
        </p:nvSpPr>
        <p:spPr bwMode="auto">
          <a:xfrm rot="10800000">
            <a:off x="6023992" y="0"/>
            <a:ext cx="6168008" cy="5445224"/>
          </a:xfrm>
          <a:prstGeom prst="rtTriangle">
            <a:avLst/>
          </a:prstGeom>
          <a:solidFill>
            <a:srgbClr val="B701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ight Triangle 11"/>
          <p:cNvSpPr/>
          <p:nvPr userDrawn="1"/>
        </p:nvSpPr>
        <p:spPr bwMode="auto">
          <a:xfrm rot="10800000">
            <a:off x="6023992" y="-1"/>
            <a:ext cx="6168008" cy="3501007"/>
          </a:xfrm>
          <a:prstGeom prst="rtTriangle">
            <a:avLst/>
          </a:prstGeom>
          <a:solidFill>
            <a:srgbClr val="EC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Isosceles Triangle 14"/>
          <p:cNvSpPr/>
          <p:nvPr userDrawn="1"/>
        </p:nvSpPr>
        <p:spPr bwMode="auto">
          <a:xfrm>
            <a:off x="6456040" y="4797152"/>
            <a:ext cx="5746586" cy="2060848"/>
          </a:xfrm>
          <a:prstGeom prst="triangle">
            <a:avLst>
              <a:gd name="adj" fmla="val 31714"/>
            </a:avLst>
          </a:prstGeom>
          <a:solidFill>
            <a:srgbClr val="8501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Isosceles Triangle 15"/>
          <p:cNvSpPr/>
          <p:nvPr userDrawn="1"/>
        </p:nvSpPr>
        <p:spPr bwMode="auto">
          <a:xfrm rot="16200000">
            <a:off x="8550937" y="3206311"/>
            <a:ext cx="3356992" cy="3946386"/>
          </a:xfrm>
          <a:prstGeom prst="triangle">
            <a:avLst>
              <a:gd name="adj" fmla="val 61021"/>
            </a:avLst>
          </a:prstGeom>
          <a:solidFill>
            <a:srgbClr val="C30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80931"/>
            <a:ext cx="2272542" cy="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1277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060848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41277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12" y="2052538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/>
          <p:cNvSpPr/>
          <p:nvPr userDrawn="1"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ight Triangle 17"/>
          <p:cNvSpPr/>
          <p:nvPr userDrawn="1"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" name="Right Triangle 18"/>
          <p:cNvSpPr/>
          <p:nvPr userDrawn="1"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Triangle 12"/>
          <p:cNvSpPr/>
          <p:nvPr userDrawn="1"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Right Triangle 13"/>
          <p:cNvSpPr/>
          <p:nvPr userDrawn="1"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72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38" y="308315"/>
            <a:ext cx="2272542" cy="861722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 bwMode="auto">
          <a:xfrm rot="10800000">
            <a:off x="6023992" y="1"/>
            <a:ext cx="6168008" cy="5445224"/>
          </a:xfrm>
          <a:prstGeom prst="rtTriangle">
            <a:avLst/>
          </a:prstGeom>
          <a:solidFill>
            <a:srgbClr val="B701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Right Triangle 10"/>
          <p:cNvSpPr/>
          <p:nvPr userDrawn="1"/>
        </p:nvSpPr>
        <p:spPr bwMode="auto">
          <a:xfrm rot="10800000">
            <a:off x="6023992" y="0"/>
            <a:ext cx="6168008" cy="3501007"/>
          </a:xfrm>
          <a:prstGeom prst="rtTriangle">
            <a:avLst/>
          </a:prstGeom>
          <a:solidFill>
            <a:srgbClr val="EC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6456040" y="4797153"/>
            <a:ext cx="5746586" cy="2060848"/>
          </a:xfrm>
          <a:prstGeom prst="triangle">
            <a:avLst>
              <a:gd name="adj" fmla="val 31714"/>
            </a:avLst>
          </a:prstGeom>
          <a:solidFill>
            <a:srgbClr val="8501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Isosceles Triangle 17"/>
          <p:cNvSpPr/>
          <p:nvPr userDrawn="1"/>
        </p:nvSpPr>
        <p:spPr bwMode="auto">
          <a:xfrm rot="16200000">
            <a:off x="8550937" y="3206312"/>
            <a:ext cx="3356992" cy="3946386"/>
          </a:xfrm>
          <a:prstGeom prst="triangle">
            <a:avLst>
              <a:gd name="adj" fmla="val 61021"/>
            </a:avLst>
          </a:prstGeom>
          <a:solidFill>
            <a:srgbClr val="C30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80932"/>
            <a:ext cx="2272542" cy="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Triangle 8"/>
          <p:cNvSpPr/>
          <p:nvPr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Right Triangle 10"/>
          <p:cNvSpPr/>
          <p:nvPr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Triangle 12"/>
          <p:cNvSpPr/>
          <p:nvPr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 userDrawn="1"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ight Triangle 17"/>
          <p:cNvSpPr/>
          <p:nvPr userDrawn="1"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" name="Right Triangle 18"/>
          <p:cNvSpPr/>
          <p:nvPr userDrawn="1"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6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7334" y="358151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Triangle 12"/>
          <p:cNvSpPr/>
          <p:nvPr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Right Triangle 14"/>
          <p:cNvSpPr/>
          <p:nvPr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69594"/>
            <a:ext cx="2220664" cy="8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Triangle 18"/>
          <p:cNvSpPr/>
          <p:nvPr userDrawn="1"/>
        </p:nvSpPr>
        <p:spPr bwMode="auto">
          <a:xfrm rot="10800000" flipV="1">
            <a:off x="0" y="6525344"/>
            <a:ext cx="12192000" cy="331304"/>
          </a:xfrm>
          <a:prstGeom prst="rtTriangle">
            <a:avLst/>
          </a:prstGeom>
          <a:solidFill>
            <a:srgbClr val="EE0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ight Triangle 19"/>
          <p:cNvSpPr/>
          <p:nvPr userDrawn="1"/>
        </p:nvSpPr>
        <p:spPr bwMode="auto">
          <a:xfrm rot="10800000" flipV="1">
            <a:off x="1703512" y="6600056"/>
            <a:ext cx="10488488" cy="257944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ight Triangle 20"/>
          <p:cNvSpPr/>
          <p:nvPr userDrawn="1"/>
        </p:nvSpPr>
        <p:spPr bwMode="auto">
          <a:xfrm rot="10800000" flipV="1">
            <a:off x="1703512" y="6741368"/>
            <a:ext cx="10488488" cy="117983"/>
          </a:xfrm>
          <a:prstGeom prst="rtTriangle">
            <a:avLst/>
          </a:prstGeom>
          <a:solidFill>
            <a:srgbClr val="ED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2" name="Right Triangle 21"/>
          <p:cNvSpPr/>
          <p:nvPr userDrawn="1"/>
        </p:nvSpPr>
        <p:spPr bwMode="auto">
          <a:xfrm flipV="1">
            <a:off x="0" y="0"/>
            <a:ext cx="8496944" cy="260648"/>
          </a:xfrm>
          <a:prstGeom prst="rtTriangle">
            <a:avLst/>
          </a:prstGeom>
          <a:solidFill>
            <a:srgbClr val="FF6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flipV="1">
            <a:off x="0" y="0"/>
            <a:ext cx="8496944" cy="169594"/>
          </a:xfrm>
          <a:prstGeom prst="rtTriangl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75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7334" y="358151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1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334" y="358151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197312"/>
            <a:ext cx="976001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9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79" y="427692"/>
            <a:ext cx="1429867" cy="1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D16EE5F-FAD4-47BA-A270-D89555A1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56" r:id="rId21"/>
    <p:sldLayoutId id="2147483660" r:id="rId22"/>
    <p:sldLayoutId id="2147483662" r:id="rId2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adle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customXml" Target="../../customXml/item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7408" y="2204864"/>
            <a:ext cx="8506595" cy="1845972"/>
          </a:xfrm>
        </p:spPr>
        <p:txBody>
          <a:bodyPr/>
          <a:lstStyle/>
          <a:p>
            <a:r>
              <a:rPr lang="en-GB"/>
              <a:t>Tuesday 23</a:t>
            </a:r>
            <a:r>
              <a:rPr lang="en-GB" baseline="30000"/>
              <a:t>rd</a:t>
            </a:r>
            <a:r>
              <a:rPr lang="en-GB"/>
              <a:t> May 2017</a:t>
            </a:r>
            <a:br>
              <a:rPr lang="en-GB"/>
            </a:br>
            <a:r>
              <a:rPr lang="en-GB"/>
              <a:t>Technology Toolbox session 2 : </a:t>
            </a:r>
            <a:r>
              <a:rPr lang="en-GB" err="1"/>
              <a:t>Padlet</a:t>
            </a:r>
            <a:r>
              <a:rPr lang="en-GB"/>
              <a:t> 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2383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Lets get started!!!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Go to </a:t>
            </a:r>
            <a:r>
              <a:rPr lang="en-GB">
                <a:hlinkClick r:id="rId2"/>
              </a:rPr>
              <a:t>www.padlet.com</a:t>
            </a:r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484784"/>
            <a:ext cx="4248472" cy="50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Launching Pad - Dashboard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065606"/>
            <a:ext cx="8596312" cy="2071400"/>
          </a:xfrm>
        </p:spPr>
      </p:pic>
      <p:cxnSp>
        <p:nvCxnSpPr>
          <p:cNvPr id="12" name="Straight Arrow Connector 11"/>
          <p:cNvCxnSpPr/>
          <p:nvPr/>
        </p:nvCxnSpPr>
        <p:spPr bwMode="auto">
          <a:xfrm>
            <a:off x="6816080" y="2201510"/>
            <a:ext cx="1872208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199456" y="6003453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Simply click on </a:t>
            </a:r>
            <a:r>
              <a:rPr lang="en-GB" b="1"/>
              <a:t>Make a </a:t>
            </a:r>
            <a:r>
              <a:rPr lang="en-GB" b="1" err="1"/>
              <a:t>Padlet</a:t>
            </a:r>
            <a:r>
              <a:rPr lang="en-GB" b="1"/>
              <a:t> </a:t>
            </a:r>
            <a:r>
              <a:rPr lang="en-GB"/>
              <a:t>to create your wall!</a:t>
            </a:r>
          </a:p>
        </p:txBody>
      </p:sp>
    </p:spTree>
    <p:extLst>
      <p:ext uri="{BB962C8B-B14F-4D97-AF65-F5344CB8AC3E}">
        <p14:creationId xmlns:p14="http://schemas.microsoft.com/office/powerpoint/2010/main" val="409519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36849"/>
            <a:ext cx="10363200" cy="936104"/>
          </a:xfrm>
        </p:spPr>
        <p:txBody>
          <a:bodyPr/>
          <a:lstStyle/>
          <a:p>
            <a:r>
              <a:rPr lang="en-GB" b="1"/>
              <a:t>Add content to your wall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82" y="1069549"/>
            <a:ext cx="3364197" cy="1982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945" y="1752600"/>
            <a:ext cx="7129475" cy="4549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Double click to add content (a post) to your wall. </a:t>
            </a:r>
            <a:endParaRPr lang="en-US" sz="2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will notice that a box will appear (see top right) and a number of icons will be available.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These icons will enable you to add a variety of attachments.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Additionally, there is a little garbage can at the top right to allow for deletion.</a:t>
            </a:r>
            <a:endParaRPr lang="en-GB" sz="2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0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260648"/>
            <a:ext cx="10363200" cy="936104"/>
          </a:xfrm>
        </p:spPr>
        <p:txBody>
          <a:bodyPr/>
          <a:lstStyle/>
          <a:p>
            <a:r>
              <a:rPr lang="en-GB" b="1"/>
              <a:t>Modifications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11823" y="2348880"/>
            <a:ext cx="6790647" cy="3744416"/>
          </a:xfrm>
        </p:spPr>
        <p:txBody>
          <a:bodyPr/>
          <a:lstStyle/>
          <a:p>
            <a:r>
              <a:rPr lang="en-GB" sz="2800"/>
              <a:t>Title</a:t>
            </a:r>
          </a:p>
          <a:p>
            <a:r>
              <a:rPr lang="en-GB" sz="2800"/>
              <a:t>Description</a:t>
            </a:r>
          </a:p>
          <a:p>
            <a:r>
              <a:rPr lang="en-GB" sz="2800"/>
              <a:t>Layout</a:t>
            </a:r>
          </a:p>
          <a:p>
            <a:r>
              <a:rPr lang="en-GB" sz="2800"/>
              <a:t>Wallpaper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0768"/>
            <a:ext cx="3024336" cy="51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25" y="476672"/>
            <a:ext cx="10363200" cy="936104"/>
          </a:xfrm>
        </p:spPr>
        <p:txBody>
          <a:bodyPr/>
          <a:lstStyle/>
          <a:p>
            <a:r>
              <a:rPr lang="en-GB" b="1"/>
              <a:t>People &amp; Privacy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204864"/>
            <a:ext cx="3315163" cy="2934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438" y="2151151"/>
            <a:ext cx="530240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/>
              <a:t>A number of privacy restrictions can be applied.</a:t>
            </a:r>
            <a:endParaRPr lang="en-GB" sz="2800">
              <a:solidFill>
                <a:srgbClr val="000000"/>
              </a:solidFill>
              <a:latin typeface="Rockwell"/>
            </a:endParaRPr>
          </a:p>
          <a:p>
            <a:endParaRPr lang="en-GB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/>
              <a:t>These include keeping your </a:t>
            </a:r>
            <a:r>
              <a:rPr lang="en-GB" sz="2400" err="1"/>
              <a:t>Padlet</a:t>
            </a:r>
            <a:r>
              <a:rPr lang="en-GB" sz="2400"/>
              <a:t> private and not open to the public. </a:t>
            </a:r>
          </a:p>
          <a:p>
            <a:endParaRPr lang="en-GB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/>
              <a:t>Having a password attached to a </a:t>
            </a:r>
            <a:r>
              <a:rPr lang="en-GB" sz="2400" err="1"/>
              <a:t>Padlet</a:t>
            </a:r>
            <a:r>
              <a:rPr lang="en-GB" sz="2400"/>
              <a:t> Wall and even hiding the wall altogether, perhaps if it is under construction.</a:t>
            </a:r>
          </a:p>
        </p:txBody>
      </p:sp>
    </p:spTree>
    <p:extLst>
      <p:ext uri="{BB962C8B-B14F-4D97-AF65-F5344CB8AC3E}">
        <p14:creationId xmlns:p14="http://schemas.microsoft.com/office/powerpoint/2010/main" val="239737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err="1"/>
              <a:t>Padlet</a:t>
            </a:r>
            <a:r>
              <a:rPr lang="en-GB"/>
              <a:t> can be shared in the following ways: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42994"/>
            <a:ext cx="3210373" cy="438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168713"/>
            <a:ext cx="32103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Intended Learning Outcome -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/>
              <a:t>Was I able to?</a:t>
            </a:r>
            <a:endParaRPr lang="en-GB" sz="2800">
              <a:solidFill>
                <a:srgbClr val="404040"/>
              </a:solidFill>
              <a:latin typeface="Rockwell"/>
            </a:endParaRPr>
          </a:p>
          <a:p>
            <a:pPr marL="0" indent="0">
              <a:buNone/>
            </a:pPr>
            <a:endParaRPr lang="en-GB" sz="240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Set up a </a:t>
            </a:r>
            <a:r>
              <a:rPr lang="en-GB" sz="2400" err="1"/>
              <a:t>Padlet</a:t>
            </a:r>
            <a:r>
              <a:rPr lang="en-GB" sz="2400"/>
              <a:t> Account and create a </a:t>
            </a:r>
            <a:r>
              <a:rPr lang="en-GB" sz="2400" err="1"/>
              <a:t>Padlet</a:t>
            </a:r>
            <a:r>
              <a:rPr lang="en-GB" sz="2400"/>
              <a:t> Wall.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Post to my wall inserting pictures, text and video content.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Make 4 modifications to my wall.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Share my wall with a colleague.</a:t>
            </a:r>
          </a:p>
        </p:txBody>
      </p:sp>
    </p:spTree>
    <p:extLst>
      <p:ext uri="{BB962C8B-B14F-4D97-AF65-F5344CB8AC3E}">
        <p14:creationId xmlns:p14="http://schemas.microsoft.com/office/powerpoint/2010/main" val="348178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Treasure chest / Wastepaper basket 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04864"/>
            <a:ext cx="3746500" cy="3746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60848"/>
            <a:ext cx="3248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548680"/>
            <a:ext cx="11665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INTRODUCING……..Today’s Trainers…..</a:t>
            </a:r>
          </a:p>
          <a:p>
            <a:endParaRPr lang="en-GB"/>
          </a:p>
          <a:p>
            <a:r>
              <a:rPr lang="en-GB"/>
              <a:t>ILT Mentors</a:t>
            </a:r>
          </a:p>
          <a:p>
            <a:endParaRPr lang="en-GB"/>
          </a:p>
          <a:p>
            <a:r>
              <a:rPr lang="en-GB"/>
              <a:t>Nichola O’Hagan 		Stefanie Campbell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0" y="3290562"/>
            <a:ext cx="3501006" cy="2625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28" y="2887283"/>
            <a:ext cx="2787531" cy="3782077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691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Guest access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Guest wireless network: Network: </a:t>
            </a:r>
            <a:r>
              <a:rPr lang="en-GB" i="1" u="sng"/>
              <a:t>Guest</a:t>
            </a:r>
          </a:p>
          <a:p>
            <a:pPr marL="0" indent="0">
              <a:buNone/>
            </a:pPr>
            <a:r>
              <a:rPr lang="en-GB"/>
              <a:t>Password : </a:t>
            </a:r>
            <a:r>
              <a:rPr lang="en-GB" i="1" u="sng" err="1"/>
              <a:t>coffeecup</a:t>
            </a:r>
            <a:r>
              <a:rPr lang="en-GB" i="1" u="sng"/>
              <a:t>.</a:t>
            </a:r>
          </a:p>
          <a:p>
            <a:pPr marL="0" indent="0">
              <a:buNone/>
            </a:pPr>
            <a:endParaRPr lang="en-GB" i="1" u="sng"/>
          </a:p>
          <a:p>
            <a:pPr marL="0" indent="0">
              <a:buNone/>
            </a:pPr>
            <a:r>
              <a:rPr lang="en-GB"/>
              <a:t>Log onto PCs with username: </a:t>
            </a:r>
            <a:r>
              <a:rPr lang="en-GB" i="1" u="sng"/>
              <a:t>edu1</a:t>
            </a:r>
          </a:p>
          <a:p>
            <a:pPr marL="0" indent="0">
              <a:buNone/>
            </a:pPr>
            <a:r>
              <a:rPr lang="en-GB"/>
              <a:t>Password: password.</a:t>
            </a:r>
          </a:p>
          <a:p>
            <a:pPr marL="0" indent="0">
              <a:buNone/>
            </a:pPr>
            <a:endParaRPr lang="en-GB" i="1" u="sng"/>
          </a:p>
        </p:txBody>
      </p:sp>
    </p:spTree>
    <p:extLst>
      <p:ext uri="{BB962C8B-B14F-4D97-AF65-F5344CB8AC3E}">
        <p14:creationId xmlns:p14="http://schemas.microsoft.com/office/powerpoint/2010/main" val="5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394505"/>
            <a:ext cx="6778402" cy="1284445"/>
          </a:xfrm>
        </p:spPr>
        <p:txBody>
          <a:bodyPr/>
          <a:lstStyle/>
          <a:p>
            <a:r>
              <a:rPr lang="en-GB" b="1"/>
              <a:t>Intended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By the end of this session I will be able to:</a:t>
            </a:r>
          </a:p>
          <a:p>
            <a:pPr marL="0" indent="0">
              <a:buNone/>
            </a:pPr>
            <a:endParaRPr lang="en-GB"/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Set up a </a:t>
            </a:r>
            <a:r>
              <a:rPr lang="en-GB" err="1"/>
              <a:t>Padlet</a:t>
            </a:r>
            <a:r>
              <a:rPr lang="en-GB"/>
              <a:t> account and create a </a:t>
            </a:r>
            <a:r>
              <a:rPr lang="en-GB" err="1"/>
              <a:t>Padlet</a:t>
            </a:r>
            <a:r>
              <a:rPr lang="en-GB"/>
              <a:t> Wall.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Post to my wall inserting pictures, text and video content.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Make 4 modifications to my wall.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Share my wall with a colleague.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94506"/>
            <a:ext cx="1922955" cy="18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476672"/>
            <a:ext cx="7842920" cy="1296144"/>
          </a:xfrm>
        </p:spPr>
        <p:txBody>
          <a:bodyPr/>
          <a:lstStyle/>
          <a:p>
            <a:r>
              <a:rPr lang="en-GB" b="1"/>
              <a:t>Introducing </a:t>
            </a:r>
            <a:r>
              <a:rPr lang="en-GB" b="1" err="1"/>
              <a:t>Padlet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988840"/>
            <a:ext cx="10867256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/>
          </a:p>
          <a:p>
            <a:pPr>
              <a:buFont typeface="Wingdings" panose="05000000000000000000" pitchFamily="2" charset="2"/>
              <a:buChar char="Ø"/>
            </a:pPr>
            <a:r>
              <a:rPr lang="en-GB" err="1"/>
              <a:t>Padlet</a:t>
            </a:r>
            <a:r>
              <a:rPr lang="en-GB"/>
              <a:t> is an online virtual ’Notice’ board, where individuals can collaborate, share links, pictures and text securely.   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err="1"/>
              <a:t>Padlet</a:t>
            </a:r>
            <a:r>
              <a:rPr lang="en-GB"/>
              <a:t> walls are private and can be shared with a selected audience and given a custom URL.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err="1"/>
              <a:t>Padlet</a:t>
            </a:r>
            <a:r>
              <a:rPr lang="en-GB"/>
              <a:t> posts can be moderated and removed hence its easy to manage your wall and have only the material you wish displayed.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263331"/>
            <a:ext cx="2952328" cy="17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10363200" cy="936104"/>
          </a:xfrm>
        </p:spPr>
        <p:txBody>
          <a:bodyPr/>
          <a:lstStyle/>
          <a:p>
            <a:r>
              <a:rPr lang="en-GB" b="1" err="1"/>
              <a:t>Padlet</a:t>
            </a:r>
            <a:r>
              <a:rPr lang="en-GB" b="1"/>
              <a:t> – Free &amp; Easy to use!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6" y="1524000"/>
            <a:ext cx="8352928" cy="4330184"/>
          </a:xfrm>
        </p:spPr>
      </p:pic>
    </p:spTree>
    <p:extLst>
      <p:ext uri="{BB962C8B-B14F-4D97-AF65-F5344CB8AC3E}">
        <p14:creationId xmlns:p14="http://schemas.microsoft.com/office/powerpoint/2010/main" val="40640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Advantages of </a:t>
            </a:r>
            <a:r>
              <a:rPr lang="en-GB" b="1" err="1"/>
              <a:t>Padlet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Free and easy to use.</a:t>
            </a:r>
          </a:p>
          <a:p>
            <a:r>
              <a:rPr lang="en-GB"/>
              <a:t>Collaborative.</a:t>
            </a:r>
          </a:p>
          <a:p>
            <a:r>
              <a:rPr lang="en-GB"/>
              <a:t>Secure with moderation.</a:t>
            </a:r>
          </a:p>
          <a:p>
            <a:r>
              <a:rPr lang="en-GB"/>
              <a:t>Enhances shared learning.</a:t>
            </a:r>
          </a:p>
          <a:p>
            <a:r>
              <a:rPr lang="en-GB" err="1"/>
              <a:t>Padlet</a:t>
            </a:r>
            <a:r>
              <a:rPr lang="en-GB"/>
              <a:t> is mobile – easy to access on smartphones!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916832"/>
            <a:ext cx="3942184" cy="3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Educational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Allows students to communicate and collaborate in a digital environment.</a:t>
            </a:r>
          </a:p>
          <a:p>
            <a:r>
              <a:rPr lang="en-GB"/>
              <a:t>Students can post in many different ways.</a:t>
            </a:r>
          </a:p>
          <a:p>
            <a:r>
              <a:rPr lang="en-GB"/>
              <a:t>Encourages active participation and allows students to post and receive feedback instantly.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								www.ed.ted.com</a:t>
            </a:r>
          </a:p>
        </p:txBody>
      </p:sp>
    </p:spTree>
    <p:extLst>
      <p:ext uri="{BB962C8B-B14F-4D97-AF65-F5344CB8AC3E}">
        <p14:creationId xmlns:p14="http://schemas.microsoft.com/office/powerpoint/2010/main" val="135250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" y="1264204"/>
            <a:ext cx="8157233" cy="266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3856981"/>
            <a:ext cx="8645221" cy="2454919"/>
          </a:xfrm>
          <a:effectLst>
            <a:softEdge rad="635000"/>
          </a:effectLst>
        </p:spPr>
        <p:txBody>
          <a:bodyPr/>
          <a:lstStyle/>
          <a:p>
            <a:r>
              <a:rPr lang="en-GB"/>
              <a:t>A challenge with </a:t>
            </a:r>
            <a:r>
              <a:rPr lang="en-GB" err="1"/>
              <a:t>Padlet</a:t>
            </a:r>
            <a:r>
              <a:rPr lang="en-GB"/>
              <a:t> is that students can possibly share content that may be inappropriate, however this can be moderated.</a:t>
            </a:r>
          </a:p>
          <a:p>
            <a:r>
              <a:rPr lang="en-GB"/>
              <a:t>Can be a distraction to learning if students take too much time adding ‘perfect posts’.</a:t>
            </a:r>
          </a:p>
          <a:p>
            <a:r>
              <a:rPr lang="en-GB"/>
              <a:t>Walls are semi-private by default and a closer look is required.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1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ATHENA.CUSTOMXMLID" val="{69DBCAA0-4303-41CE-BA59-83520D572F39}"/>
  <p:tag name="ATHENA.CUSTOMXMLCONTENT" val="&lt;?xml version=&quot;1.0&quot;?&gt;&lt;athena xmlns=&quot;http://schemas.microsoft.com/edu/athena&quot; version=&quot;0.1.1819.0&quot;&gt;&lt;timings duration=&quot;10616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ATHENA.CUSTOMXMLID" val="{405F4686-2EDD-4306-AFB6-67B2AD230744}"/>
  <p:tag name="ATHENA.CUSTOMXMLCONTENT" val="&lt;?xml version=&quot;1.0&quot;?&gt;&lt;athena xmlns=&quot;http://schemas.microsoft.com/edu/athena&quot; version=&quot;0.1.1819.0&quot;&gt;&lt;timings duration=&quot;7260&quot;/&gt;&lt;/athena&gt;"/>
</p:tagLst>
</file>

<file path=ppt/theme/theme1.xml><?xml version="1.0" encoding="utf-8"?>
<a:theme xmlns:a="http://schemas.openxmlformats.org/drawingml/2006/main" name="ppt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3F3F3F"/>
      </a:hlink>
      <a:folHlink>
        <a:srgbClr val="F77F9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heme" id="{81D77D50-DA68-4D88-8588-8C392807A3AB}" vid="{008CFB3A-86A4-4A99-9594-A3556F6478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athena xmlns="http://schemas.microsoft.com/edu/athena" version="0.1.1819.0">
  <media streamable="true" recordStart="0" recordEnd="26779" recordLength="26816"/>
</athen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CD1E7B107F1438C8E1C8C4937B2AB" ma:contentTypeVersion="3" ma:contentTypeDescription="Create a new document." ma:contentTypeScope="" ma:versionID="d07f5c374e2b4642d81b3ee6bb63205b">
  <xsd:schema xmlns:xsd="http://www.w3.org/2001/XMLSchema" xmlns:xs="http://www.w3.org/2001/XMLSchema" xmlns:p="http://schemas.microsoft.com/office/2006/metadata/properties" xmlns:ns1="http://schemas.microsoft.com/sharepoint/v3" xmlns:ns2="6b6be069-3015-45a1-a159-f08f7391e341" targetNamespace="http://schemas.microsoft.com/office/2006/metadata/properties" ma:root="true" ma:fieldsID="eeb4b750f5b3fae3c745c2cda5d074cd" ns1:_="" ns2:_="">
    <xsd:import namespace="http://schemas.microsoft.com/sharepoint/v3"/>
    <xsd:import namespace="6b6be069-3015-45a1-a159-f08f7391e34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be069-3015-45a1-a159-f08f7391e3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athena xmlns="http://schemas.microsoft.com/edu/athena" version="0.1.1819.0">
  <media streamable="true" recordStart="0" recordEnd="10616" recordLength="10638"/>
</athen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6be069-3015-45a1-a159-f08f7391e341">SERC-2009639590-763</_dlc_DocId>
    <_dlc_DocIdUrl xmlns="6b6be069-3015-45a1-a159-f08f7391e341">
      <Url>https://serc2.sharepoint.com/sites/na/iltp/ilt/_layouts/15/DocIdRedir.aspx?ID=SERC-2009639590-763</Url>
      <Description>SERC-2009639590-763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7.xml><?xml version="1.0" encoding="utf-8"?>
<athena xmlns="http://schemas.microsoft.com/edu/athena" version="0.1.1819.0">
  <timings duration="7260"/>
</athena>
</file>

<file path=customXml/item8.xml><?xml version="1.0" encoding="utf-8"?>
<athena xmlns="http://schemas.microsoft.com/edu/athena" version="0.1.1819.0">
  <media streamable="true" recordStart="0" recordEnd="7260" recordLength="7271"/>
</athena>
</file>

<file path=customXml/item9.xml><?xml version="1.0" encoding="utf-8"?>
<athena xmlns="http://schemas.microsoft.com/edu/athena" version="0.1.1819.0">
  <timings duration="10616"/>
</athena>
</file>

<file path=customXml/itemProps1.xml><?xml version="1.0" encoding="utf-8"?>
<ds:datastoreItem xmlns:ds="http://schemas.openxmlformats.org/officeDocument/2006/customXml" ds:itemID="{7EA7FD0F-86CD-493E-A9C9-F0D39B89449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4C78DC7-4C7F-4E3F-AEFA-8B2557B855C2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7626191D-C36C-41D4-ADD2-AC66FECF8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6be069-3015-45a1-a159-f08f7391e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C0BF2F6-B2D5-46D1-AEC8-6138E909B0B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E53E138-9DE5-4A45-8400-EAB7693BAD4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2C5FEF1B-9340-4CB7-84CF-03C6F97D63F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b6be069-3015-45a1-a159-f08f7391e341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405F4686-2EDD-4306-AFB6-67B2AD230744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853BEB78-EBBF-4AE1-91B2-0CC0DEC5C101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69DBCAA0-4303-41CE-BA59-83520D572F39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 theme</vt:lpstr>
      <vt:lpstr>Tuesday 23rd May 2017 Technology Toolbox session 2 : Padlet  </vt:lpstr>
      <vt:lpstr>PowerPoint Presentation</vt:lpstr>
      <vt:lpstr>Guest access </vt:lpstr>
      <vt:lpstr>Intended Learning Outcomes</vt:lpstr>
      <vt:lpstr>Introducing Padlet</vt:lpstr>
      <vt:lpstr>Padlet – Free &amp; Easy to use!</vt:lpstr>
      <vt:lpstr>Advantages of Padlet</vt:lpstr>
      <vt:lpstr>Educational Advantages</vt:lpstr>
      <vt:lpstr>PowerPoint Presentation</vt:lpstr>
      <vt:lpstr>Lets get started!!!</vt:lpstr>
      <vt:lpstr>The Launching Pad - Dashboard</vt:lpstr>
      <vt:lpstr>Add content to your wall</vt:lpstr>
      <vt:lpstr>Modifications</vt:lpstr>
      <vt:lpstr>People &amp; Privacy</vt:lpstr>
      <vt:lpstr>Share</vt:lpstr>
      <vt:lpstr>Intended Learning Outcome - Recap</vt:lpstr>
      <vt:lpstr>Treasure chest / Wastepaper basket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23rd May 2017 Technology Toolbox session 2 : Padlet  </dc:title>
  <cp:revision>1</cp:revision>
  <dcterms:modified xsi:type="dcterms:W3CDTF">2017-05-17T13:52:50Z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5e619ec1-b370-4148-97d4-4dc1ae71c7bd</vt:lpwstr>
  </property>
  <property fmtid="{D5CDD505-2E9C-101B-9397-08002B2CF9AE}" pid="3" name="ContentTypeId">
    <vt:lpwstr>0x0101001C5CD1E7B107F1438C8E1C8C4937B2AB</vt:lpwstr>
  </property>
</Properties>
</file>